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diapositiva funciona como portada. Debe incluir el título exacto registrado en el trabajo escrito, datos del estudiante o equipo, programa educativo, mesa temática y mentor académico. Tiempo sugerido: 30 a 45 segundos.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 la estructura de la exposición. Explique brevemente que la presentación sigue la lógica del trabajo escrito: problema, objetivo, método, resultados y conclusiones. Tiempo sugerido: 30 segundos.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Explique el problema en lenguaje sencillo. Evite iniciar con definiciones extensas. Debe quedar claro qué motivó el trabajo y por qué merece presentarse en el congreso. Tiempo sugerido: 1 a 1.5 minutos.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Mencione el objetivo de forma directa. Si hay objetivos específicos, no incluya más de tres. Tiempo sugerido: 45 segundos.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Muestre el marco de referencia de manera sintética. El objetivo no es leer teoría, sino demostrar que el trabajo tiene base académica. Tiempo sugerido: 1 minuto.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Describa el procedimiento sin tecnicismos innecesarios. Si el trabajo no es empírico, explique la estrategia de revisión, análisis o diseño. Tiempo sugerido: 1 a 1.5 minutos.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suele ser la parte más importante. No sature la diapositiva. Presente evidencia visual y explique qué significa. Tiempo sugerido: 2 a 3 minutos.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Conecte resultados con la pregunta inicial. Este apartado puede ser muy breve, pero ayuda a que la ponencia no se limite a describir información. Tiempo sugerido: 1 minuto.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con ideas concretas. Evite nuevas explicaciones largas. Debe quedar clara la contribución del trabajo y el aprendizaje obtenido. Tiempo sugerido: 1 minuto.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Incluya solo las fuentes citadas en la presentación o en el trabajo escrito. Si se utilizará QR, debe dirigir a la página de la ponencia, repositorio o constancia/verificación. Tiempo sugerido: 30 segundos.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dbd9fb99-3292-4a4e-8eea-a670b41b1df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495504"/>
            <a:ext cx="4754880" cy="19807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487168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7C6"/>
                </a:solidFill>
              </a:rPr>
              <a:t>Plantilla de presentación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22960" y="2788920"/>
            <a:ext cx="5715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Ponencia Estudiantil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Iniciación Científica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6629400" y="640080"/>
            <a:ext cx="4709160" cy="64008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[TÍTULO DE LA PONENCIA]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629400" y="1463040"/>
            <a:ext cx="4709160" cy="192024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Autor(es): [Nombre del/de la estudiante]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Programa educativo: [Licenciatura]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Semestre: [ 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Institución: [ 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Mesa temática: [ 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Mentor(a): [Nombre completo]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629400" y="3703320"/>
            <a:ext cx="4709160" cy="822960"/>
          </a:xfrm>
          <a:prstGeom prst="rect">
            <a:avLst/>
          </a:prstGeom>
          <a:solidFill>
            <a:srgbClr val="FEFBD2"/>
          </a:solidFill>
          <a:ln w="13970">
            <a:solidFill>
              <a:srgbClr val="F3EE0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Duración sugerida del video: 8–12 minutos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Formato: exposición videograbada con PPT, Canva u otro recurso visual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914400" y="4846320"/>
            <a:ext cx="10241280" cy="841248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esta presentación como guion visual. Evite leer todo el texto: explique con claridad el problema, el objetivo, el procedimiento, los hallazgos y la aportación.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01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logo_vocaciones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10896"/>
            <a:ext cx="566928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70432" y="36576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CONGRESO DE VOCACIONES CIENTÍFICAS 2026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70432" y="64922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36B78"/>
                </a:solidFill>
              </a:rPr>
              <a:t>Ponencia Estudiantil de Iniciación Científica · Modalidad virtual asincrónica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94360" y="94183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7C6"/>
                </a:solidFill>
              </a:rPr>
              <a:t>GUÍA GENERAL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2471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Ruta de la exposición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594360" y="1700784"/>
            <a:ext cx="1143000" cy="0"/>
          </a:xfrm>
          <a:prstGeom prst="line">
            <a:avLst/>
          </a:prstGeom>
          <a:noFill/>
          <a:ln w="38100">
            <a:solidFill>
              <a:srgbClr val="F3EE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2148840"/>
            <a:ext cx="2057400" cy="146304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Contexto y problema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situación origina el trabajo?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2926080" y="2148840"/>
            <a:ext cx="2057400" cy="146304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Objetivo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se pretende lograr o analizar?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138928" y="2148840"/>
            <a:ext cx="2057400" cy="146304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Metodología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¿Cómo se desarrolló el trabajo?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351776" y="2148840"/>
            <a:ext cx="2057400" cy="146304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Resultados o avances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se encontró o qué evidencia se presenta?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564624" y="2148840"/>
            <a:ext cx="2057400" cy="146304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Conclusiones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aporta el trabajo y qué sigue?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914400" y="4617720"/>
            <a:ext cx="10195560" cy="777240"/>
          </a:xfrm>
          <a:prstGeom prst="rect">
            <a:avLst/>
          </a:prstGeom>
          <a:solidFill>
            <a:srgbClr val="FEFBD2"/>
          </a:solidFill>
          <a:ln w="13970">
            <a:solidFill>
              <a:srgbClr val="F3EE0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Extensión sugerida: 8 a 10 diapositivas. Una idea central por diapositiva. El documento escrito breve debe traducirse a una explicación oral clara, no copiarse completo en pantalla.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02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logo_vocaciones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10896"/>
            <a:ext cx="566928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70432" y="36576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CONGRESO DE VOCACIONES CIENTÍFICAS 2026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70432" y="64922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36B78"/>
                </a:solidFill>
              </a:rPr>
              <a:t>Ponencia Estudiantil de Iniciación Científica · Modalidad virtual asincrónica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94360" y="94183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7C6"/>
                </a:solidFill>
              </a:rPr>
              <a:t>ELEMENTO 1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2471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Contexto y planteamiento del problema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594360" y="1700784"/>
            <a:ext cx="1143000" cy="0"/>
          </a:xfrm>
          <a:prstGeom prst="line">
            <a:avLst/>
          </a:prstGeom>
          <a:noFill/>
          <a:ln w="38100">
            <a:solidFill>
              <a:srgbClr val="F3EE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1938528"/>
            <a:ext cx="5257800" cy="118872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Situación o contexto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[Describa el fenómeno, necesidad, caso, problema social, educativo, económico, organizacional, tecnológico o ambiental que motivó el trabajo.]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199632" y="1938528"/>
            <a:ext cx="5257800" cy="118872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Problema o pregunta central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[Formule con claridad qué no se conoce, qué requiere solución, qué se desea comprender o qué oportunidad se atiende.]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31520" y="3401568"/>
            <a:ext cx="5257800" cy="1097280"/>
          </a:xfrm>
          <a:prstGeom prst="rect">
            <a:avLst/>
          </a:prstGeom>
          <a:solidFill>
            <a:srgbClr val="FEFBD2"/>
          </a:solidFill>
          <a:ln w="13970">
            <a:solidFill>
              <a:srgbClr val="F3EE0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Relevancia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[Explique por qué el tema es importante para la disciplina, la comunidad, la empresa, la escuela o la sociedad.]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199632" y="3401568"/>
            <a:ext cx="5257800" cy="109728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Dato, evidencia o antecedente breve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[Incluya un dato, una observación o una referencia que justifique la importancia del problema.]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520440" y="5074920"/>
            <a:ext cx="5212080" cy="292608"/>
          </a:xfrm>
          <a:prstGeom prst="rect">
            <a:avLst/>
          </a:prstGeom>
          <a:solidFill>
            <a:srgbClr val="EAF6F8"/>
          </a:solidFill>
          <a:ln>
            <a:solidFill>
              <a:srgbClr val="EAF6F8">
                <a:alpha val="0"/>
              </a:srgbClr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2B45"/>
                </a:solidFill>
              </a:rPr>
              <a:t>Extensión orientativa del documento escrito: 150–200 palabras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03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logo_vocaciones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10896"/>
            <a:ext cx="566928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70432" y="36576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CONGRESO DE VOCACIONES CIENTÍFICAS 2026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70432" y="64922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36B78"/>
                </a:solidFill>
              </a:rPr>
              <a:t>Ponencia Estudiantil de Iniciación Científica · Modalidad virtual asincrónica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94360" y="94183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7C6"/>
                </a:solidFill>
              </a:rPr>
              <a:t>ELEMENTO 2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2471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Objetivo de la ponencia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594360" y="1700784"/>
            <a:ext cx="1143000" cy="0"/>
          </a:xfrm>
          <a:prstGeom prst="line">
            <a:avLst/>
          </a:prstGeom>
          <a:noFill/>
          <a:ln w="38100">
            <a:solidFill>
              <a:srgbClr val="F3EE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938528"/>
            <a:ext cx="5486400" cy="132588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Objetivo general</a:t>
            </a:r>
            <a:endParaRPr lang="en-US" sz="1700" dirty="0"/>
          </a:p>
          <a:p>
            <a:pPr algn="l" indent="0" marL="0">
              <a:buNone/>
            </a:pPr>
            <a:r>
              <a:rPr lang="en-US" sz="170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[Redacte un objetivo con verbo en infinitivo: analizar, describir, comparar, explicar, diseñar, evaluar, diagnosticar, proponer.]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446520" y="1938528"/>
            <a:ext cx="4800600" cy="132588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Preguntas guía o propósitos específicos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[Pregunta o propósito 1]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[Pregunta o propósito 2]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[Pregunta o propósito 3]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051560" y="3840480"/>
            <a:ext cx="9966960" cy="777240"/>
          </a:xfrm>
          <a:prstGeom prst="rect">
            <a:avLst/>
          </a:prstGeom>
          <a:solidFill>
            <a:srgbClr val="FEFBD2"/>
          </a:solidFill>
          <a:ln w="13970">
            <a:solidFill>
              <a:srgbClr val="F3EE0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Criterio de calidad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objetivo debe corresponder con el problema planteado, con la metodología usada y con los resultados que se presentarán.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3520440" y="5166360"/>
            <a:ext cx="5212080" cy="292608"/>
          </a:xfrm>
          <a:prstGeom prst="rect">
            <a:avLst/>
          </a:prstGeom>
          <a:solidFill>
            <a:srgbClr val="EAF6F8"/>
          </a:solidFill>
          <a:ln>
            <a:solidFill>
              <a:srgbClr val="EAF6F8">
                <a:alpha val="0"/>
              </a:srgbClr>
            </a:solidFill>
          </a:ln>
        </p:spPr>
        <p:txBody>
          <a:bodyPr wrap="square" lIns="762" tIns="762" rIns="762" bIns="762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2B45"/>
                </a:solidFill>
              </a:rPr>
              <a:t>Extensión orientativa del documento escrito: 40–70 palabras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04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logo_vocaciones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10896"/>
            <a:ext cx="566928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70432" y="36576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CONGRESO DE VOCACIONES CIENTÍFICAS 2026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70432" y="64922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36B78"/>
                </a:solidFill>
              </a:rPr>
              <a:t>Ponencia Estudiantil de Iniciación Científica · Modalidad virtual asincrónica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94360" y="94183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7C6"/>
                </a:solidFill>
              </a:rPr>
              <a:t>ELEMENTO 3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2471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Fundamento o antecedentes clave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594360" y="1700784"/>
            <a:ext cx="1143000" cy="0"/>
          </a:xfrm>
          <a:prstGeom prst="line">
            <a:avLst/>
          </a:prstGeom>
          <a:noFill/>
          <a:ln w="38100">
            <a:solidFill>
              <a:srgbClr val="F3EE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1874520"/>
            <a:ext cx="3383280" cy="132588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Concepto central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[Defina brevemente el concepto más importante del trabajo.]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407408" y="1874520"/>
            <a:ext cx="3383280" cy="132588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Antecedente 1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[Autor/año o fuente: idea principal que ayuda a entender el tema.]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083296" y="1874520"/>
            <a:ext cx="3383280" cy="132588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Antecedente 2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[Autor/año o fuente: hallazgo, dato o enfoque relevante.]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05840" y="3767328"/>
            <a:ext cx="10104120" cy="868680"/>
          </a:xfrm>
          <a:prstGeom prst="rect">
            <a:avLst/>
          </a:prstGeom>
          <a:solidFill>
            <a:srgbClr val="FEFBD2"/>
          </a:solidFill>
          <a:ln w="13970">
            <a:solidFill>
              <a:srgbClr val="F3EE0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Síntesis para la audiencia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[Explique cómo estos conceptos o antecedentes permiten comprender el problema y justifican el trabajo presentado.]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1005840" y="5074920"/>
            <a:ext cx="10104120" cy="50292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Sugerencia: incluya solo 2 o 3 antecedentes. No convierta esta diapositiva en una revisión bibliográfica extensa.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05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logo_vocaciones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10896"/>
            <a:ext cx="566928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70432" y="36576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CONGRESO DE VOCACIONES CIENTÍFICAS 2026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70432" y="64922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36B78"/>
                </a:solidFill>
              </a:rPr>
              <a:t>Ponencia Estudiantil de Iniciación Científica · Modalidad virtual asincrónica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94360" y="94183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7C6"/>
                </a:solidFill>
              </a:rPr>
              <a:t>ELEMENTO 4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2471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Metodología o procedimiento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594360" y="1700784"/>
            <a:ext cx="1143000" cy="0"/>
          </a:xfrm>
          <a:prstGeom prst="line">
            <a:avLst/>
          </a:prstGeom>
          <a:noFill/>
          <a:ln w="38100">
            <a:solidFill>
              <a:srgbClr val="F3EE0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880360" y="2898648"/>
            <a:ext cx="329184" cy="0"/>
          </a:xfrm>
          <a:prstGeom prst="line">
            <a:avLst/>
          </a:prstGeom>
          <a:noFill/>
          <a:ln w="25400">
            <a:solidFill>
              <a:srgbClr val="00B7C6"/>
            </a:solidFill>
            <a:prstDash val="solid"/>
            <a:headEnd type="none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5385816" y="2898648"/>
            <a:ext cx="329184" cy="0"/>
          </a:xfrm>
          <a:prstGeom prst="line">
            <a:avLst/>
          </a:prstGeom>
          <a:noFill/>
          <a:ln w="25400">
            <a:solidFill>
              <a:srgbClr val="00B7C6"/>
            </a:solidFill>
            <a:prstDash val="solid"/>
            <a:headEnd type="none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7891272" y="2898648"/>
            <a:ext cx="329184" cy="0"/>
          </a:xfrm>
          <a:prstGeom prst="line">
            <a:avLst/>
          </a:prstGeom>
          <a:noFill/>
          <a:ln w="25400">
            <a:solidFill>
              <a:srgbClr val="00B7C6"/>
            </a:solidFill>
            <a:prstDash val="solid"/>
            <a:headEnd type="none"/>
            <a:tailEnd type="triangle"/>
          </a:ln>
        </p:spPr>
      </p:sp>
      <p:sp>
        <p:nvSpPr>
          <p:cNvPr id="15" name="Text 12"/>
          <p:cNvSpPr/>
          <p:nvPr/>
        </p:nvSpPr>
        <p:spPr>
          <a:xfrm>
            <a:off x="713232" y="2148840"/>
            <a:ext cx="2176272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43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Tipo de trabajo</a:t>
            </a: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[Investigación documental, análisis de datos, encuesta, estudio de caso, proyecto aplicado, experimento, prototipo, etc.]</a:t>
            </a:r>
            <a:endParaRPr lang="en-US" sz="1430" dirty="0"/>
          </a:p>
        </p:txBody>
      </p:sp>
      <p:sp>
        <p:nvSpPr>
          <p:cNvPr id="16" name="Text 13"/>
          <p:cNvSpPr/>
          <p:nvPr/>
        </p:nvSpPr>
        <p:spPr>
          <a:xfrm>
            <a:off x="3218688" y="2148840"/>
            <a:ext cx="2176272" cy="150876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43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Fuentes o participantes</a:t>
            </a: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[Documentos, bases de datos, estudiantes, empresas, instituciones, entrevistas, observaciones, etc.]</a:t>
            </a:r>
            <a:endParaRPr lang="en-US" sz="1430" dirty="0"/>
          </a:p>
        </p:txBody>
      </p:sp>
      <p:sp>
        <p:nvSpPr>
          <p:cNvPr id="17" name="Text 14"/>
          <p:cNvSpPr/>
          <p:nvPr/>
        </p:nvSpPr>
        <p:spPr>
          <a:xfrm>
            <a:off x="5724144" y="2148840"/>
            <a:ext cx="2176272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43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Procedimiento</a:t>
            </a: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[Pasos principales realizados para obtener o analizar la información.]</a:t>
            </a:r>
            <a:endParaRPr lang="en-US" sz="1430" dirty="0"/>
          </a:p>
        </p:txBody>
      </p:sp>
      <p:sp>
        <p:nvSpPr>
          <p:cNvPr id="18" name="Text 15"/>
          <p:cNvSpPr/>
          <p:nvPr/>
        </p:nvSpPr>
        <p:spPr>
          <a:xfrm>
            <a:off x="8229600" y="2148840"/>
            <a:ext cx="2176272" cy="150876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43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Producto o análisis</a:t>
            </a:r>
            <a:endParaRPr lang="en-US" sz="1430" dirty="0"/>
          </a:p>
          <a:p>
            <a:pPr algn="ctr" indent="0" marL="0">
              <a:buNone/>
            </a:pPr>
            <a:r>
              <a:rPr lang="en-US" sz="143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[Qué se elaboró, calculó, comparó, interpretó, diseñó o evaluó.]</a:t>
            </a:r>
            <a:endParaRPr lang="en-US" sz="1430" dirty="0"/>
          </a:p>
        </p:txBody>
      </p:sp>
      <p:sp>
        <p:nvSpPr>
          <p:cNvPr id="19" name="Text 16"/>
          <p:cNvSpPr/>
          <p:nvPr/>
        </p:nvSpPr>
        <p:spPr>
          <a:xfrm>
            <a:off x="1051560" y="4846320"/>
            <a:ext cx="10012680" cy="594360"/>
          </a:xfrm>
          <a:prstGeom prst="rect">
            <a:avLst/>
          </a:prstGeom>
          <a:solidFill>
            <a:srgbClr val="FEFBD2"/>
          </a:solidFill>
          <a:ln w="13970">
            <a:solidFill>
              <a:srgbClr val="F3EE0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Debe ser comprensible y replicable: otra persona debería entender qué hizo el estudiante y cómo llegó a sus hallazgos.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06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logo_vocaciones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10896"/>
            <a:ext cx="566928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70432" y="36576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CONGRESO DE VOCACIONES CIENTÍFICAS 2026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70432" y="64922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36B78"/>
                </a:solidFill>
              </a:rPr>
              <a:t>Ponencia Estudiantil de Iniciación Científica · Modalidad virtual asincrónica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94360" y="94183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7C6"/>
                </a:solidFill>
              </a:rPr>
              <a:t>ELEMENTO 5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2471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Resultados, hallazgos o avances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594360" y="1700784"/>
            <a:ext cx="1143000" cy="0"/>
          </a:xfrm>
          <a:prstGeom prst="line">
            <a:avLst/>
          </a:prstGeom>
          <a:noFill/>
          <a:ln w="38100">
            <a:solidFill>
              <a:srgbClr val="F3EE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874520"/>
            <a:ext cx="5166360" cy="109728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Hallazgo principal</a:t>
            </a:r>
            <a:endParaRPr lang="en-US" sz="1650" dirty="0"/>
          </a:p>
          <a:p>
            <a:pPr algn="l" indent="0" marL="0">
              <a:buNone/>
            </a:pPr>
            <a:r>
              <a:rPr lang="en-US" sz="165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[Escriba el resultado más importante. Puede ser un dato, patrón, comparación, propuesta, producto, avance o aprendizaje derivado del trabajo.]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6263640" y="1874520"/>
            <a:ext cx="5166360" cy="242316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sugerido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[Inserte gráfica, tabla breve, imagen del prototipo, captura del análisis, mapa conceptual o evidencia del producto.]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77240" y="3291840"/>
            <a:ext cx="5166360" cy="141732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Hallazgos secundarios</a:t>
            </a:r>
            <a:endParaRPr lang="en-US" sz="165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[Hallazgo o avance 1]</a:t>
            </a:r>
            <a:endParaRPr lang="en-US" sz="165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[Hallazgo o avance 2]</a:t>
            </a:r>
            <a:endParaRPr lang="en-US" sz="165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[Hallazgo o avance 3]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1051560" y="5138928"/>
            <a:ext cx="10012680" cy="502920"/>
          </a:xfrm>
          <a:prstGeom prst="rect">
            <a:avLst/>
          </a:prstGeom>
          <a:solidFill>
            <a:srgbClr val="FFE9E7"/>
          </a:solidFill>
          <a:ln w="13970">
            <a:solidFill>
              <a:srgbClr val="FF504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Cuando no existan resultados definitivos, declare con honestidad: “avance”, “resultado preliminar” o “resultado esperado”.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07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logo_vocaciones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10896"/>
            <a:ext cx="566928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70432" y="36576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CONGRESO DE VOCACIONES CIENTÍFICAS 2026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70432" y="64922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36B78"/>
                </a:solidFill>
              </a:rPr>
              <a:t>Ponencia Estudiantil de Iniciación Científica · Modalidad virtual asincrónica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94360" y="94183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7C6"/>
                </a:solidFill>
              </a:rPr>
              <a:t>ELEMENTO 6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2471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Interpretación e implicaciones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594360" y="1700784"/>
            <a:ext cx="1143000" cy="0"/>
          </a:xfrm>
          <a:prstGeom prst="line">
            <a:avLst/>
          </a:prstGeom>
          <a:noFill/>
          <a:ln w="38100">
            <a:solidFill>
              <a:srgbClr val="F3EE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993392"/>
            <a:ext cx="5074920" cy="132588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significan los resultados?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[Explique el sentido de los hallazgos. No repita únicamente los datos.]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355080" y="1993392"/>
            <a:ext cx="5074920" cy="132588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¿Con qué se relacionan?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[Conecte el resultado con el problema, el objetivo, los antecedentes o la realidad observada.]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77240" y="3703320"/>
            <a:ext cx="5074920" cy="1051560"/>
          </a:xfrm>
          <a:prstGeom prst="rect">
            <a:avLst/>
          </a:prstGeom>
          <a:solidFill>
            <a:srgbClr val="FEFBD2"/>
          </a:solidFill>
          <a:ln w="13970">
            <a:solidFill>
              <a:srgbClr val="F3EE0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Limitaciones</a:t>
            </a:r>
            <a:endParaRPr lang="en-US" sz="165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[Reconozca brevemente los alcances: muestra pequeña, información incompleta, trabajo en proceso, tiempo limitado, etc.]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355080" y="3703320"/>
            <a:ext cx="5074920" cy="105156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Posibles aplicaciones</a:t>
            </a:r>
            <a:endParaRPr lang="en-US" sz="1650" dirty="0"/>
          </a:p>
          <a:p>
            <a:pPr algn="l" indent="0" marL="0">
              <a:buNone/>
            </a:pPr>
            <a:r>
              <a:rPr lang="en-US" sz="16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[Indique cómo podría usarse, continuarse o mejorarse el trabajo.]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08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logo_vocaciones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10896"/>
            <a:ext cx="566928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70432" y="36576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CONGRESO DE VOCACIONES CIENTÍFICAS 2026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70432" y="64922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36B78"/>
                </a:solidFill>
              </a:rPr>
              <a:t>Ponencia Estudiantil de Iniciación Científica · Modalidad virtual asincrónica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94360" y="94183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7C6"/>
                </a:solidFill>
              </a:rPr>
              <a:t>ELEMENTO 7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2471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Conclusiones y aportación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594360" y="1700784"/>
            <a:ext cx="1143000" cy="0"/>
          </a:xfrm>
          <a:prstGeom prst="line">
            <a:avLst/>
          </a:prstGeom>
          <a:noFill/>
          <a:ln w="38100">
            <a:solidFill>
              <a:srgbClr val="F3EE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2960" y="1965960"/>
            <a:ext cx="3337560" cy="123444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Conclusión 1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[Responda al objetivo principal.]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434840" y="1965960"/>
            <a:ext cx="3337560" cy="123444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Conclusión 2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[Indique el aprendizaje o hallazgo más relevante.]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8046720" y="1965960"/>
            <a:ext cx="3337560" cy="123444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Conclusión 3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[Explique la aportación o utilidad del trabajo.]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1051560" y="3977640"/>
            <a:ext cx="10012680" cy="777240"/>
          </a:xfrm>
          <a:prstGeom prst="rect">
            <a:avLst/>
          </a:prstGeom>
          <a:solidFill>
            <a:srgbClr val="FEFBD2"/>
          </a:solidFill>
          <a:ln w="13970">
            <a:solidFill>
              <a:srgbClr val="F3EE0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Aportación de la ponencia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[Escriba en una frase qué valor académico, formativo, social, organizacional, tecnológico o disciplinar ofrece el trabajo.]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051560" y="5166360"/>
            <a:ext cx="10012680" cy="41148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Cierre sugerido: “Gracias por su atención. Quedo atento(a) a sus comentarios y observaciones”.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09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B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B7C6"/>
          </a:solidFill>
          <a:ln w="12700">
            <a:solidFill>
              <a:srgbClr val="00B7C6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002B45"/>
          </a:solidFill>
          <a:ln w="12700">
            <a:solidFill>
              <a:srgbClr val="002B4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">
            <a:off x="36576" y="525780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00B7C6">
                <a:alpha val="5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12600000">
            <a:off x="11045952" y="91440"/>
            <a:ext cx="914400" cy="914400"/>
          </a:xfrm>
          <a:prstGeom prst="arc">
            <a:avLst/>
          </a:prstGeom>
          <a:solidFill>
            <a:srgbClr val="FFFFFF">
              <a:alpha val="0"/>
            </a:srgbClr>
          </a:solidFill>
          <a:ln w="25400">
            <a:solidFill>
              <a:srgbClr val="FF504A">
                <a:alpha val="45000"/>
              </a:srgbClr>
            </a:solidFill>
            <a:prstDash val="solid"/>
          </a:ln>
        </p:spPr>
      </p:sp>
      <p:pic>
        <p:nvPicPr>
          <p:cNvPr id="6" name="Image 0" descr="/mnt/data/logo_vocaciones_ic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10896"/>
            <a:ext cx="566928" cy="5303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70432" y="365760"/>
            <a:ext cx="5120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CONGRESO DE VOCACIONES CIENTÍFICAS 2026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70432" y="649224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36B78"/>
                </a:solidFill>
              </a:rPr>
              <a:t>Ponencia Estudiantil de Iniciación Científica · Modalidad virtual asincrónica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594360" y="941832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00B7C6"/>
                </a:solidFill>
              </a:rPr>
              <a:t>ELEMENTO 8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594360" y="1124712"/>
            <a:ext cx="7178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2B4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Referencias, anexos y cierre</a:t>
            </a:r>
            <a:endParaRPr lang="en-US" sz="3000" dirty="0"/>
          </a:p>
        </p:txBody>
      </p:sp>
      <p:sp>
        <p:nvSpPr>
          <p:cNvPr id="11" name="Shape 8"/>
          <p:cNvSpPr/>
          <p:nvPr/>
        </p:nvSpPr>
        <p:spPr>
          <a:xfrm>
            <a:off x="594360" y="1700784"/>
            <a:ext cx="1143000" cy="0"/>
          </a:xfrm>
          <a:prstGeom prst="line">
            <a:avLst/>
          </a:prstGeom>
          <a:noFill/>
          <a:ln w="38100">
            <a:solidFill>
              <a:srgbClr val="F3EE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" y="1874520"/>
            <a:ext cx="658368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B9D7DF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en formato APA 7.ª edición</a:t>
            </a:r>
            <a:endParaRPr lang="en-US" sz="1450" dirty="0"/>
          </a:p>
          <a:p>
            <a:pPr algn="l" indent="0" marL="0">
              <a:buNone/>
            </a:pPr>
            <a:r>
              <a:rPr lang="en-US" sz="14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Apellido, A. A. (Año). Título del documento. Revista, volumen(número), páginas. https://doi.org/...</a:t>
            </a:r>
            <a:endParaRPr lang="en-US" sz="1450" dirty="0"/>
          </a:p>
          <a:p>
            <a:pPr algn="l" indent="0" marL="0">
              <a:buNone/>
            </a:pPr>
            <a:r>
              <a:rPr lang="en-US" sz="14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Apellido, A. A., &amp; Apellido, B. B. (Año). Título del libro. Editorial.</a:t>
            </a:r>
            <a:endParaRPr lang="en-US" sz="1450" dirty="0"/>
          </a:p>
          <a:p>
            <a:pPr algn="l" indent="0" marL="0">
              <a:buNone/>
            </a:pPr>
            <a:r>
              <a:rPr lang="en-US" sz="14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Institución. (Año). Título del informe o página. URL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77240" y="4069080"/>
            <a:ext cx="6583680" cy="868680"/>
          </a:xfrm>
          <a:prstGeom prst="rect">
            <a:avLst/>
          </a:prstGeom>
          <a:solidFill>
            <a:srgbClr val="E8FBFC"/>
          </a:solidFill>
          <a:ln w="13970">
            <a:solidFill>
              <a:srgbClr val="00B7C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Material complementario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[Puede incluir enlace al trabajo escrito, video, base de datos, repositorio, prototipo, anexo o evidencia adicional.]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412480" y="1874520"/>
            <a:ext cx="210312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02B4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QR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[Coloque aquí el código QR de consulta o descarga de la ponencia]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7973568" y="4434840"/>
            <a:ext cx="2971800" cy="594360"/>
          </a:xfrm>
          <a:prstGeom prst="rect">
            <a:avLst/>
          </a:prstGeom>
          <a:solidFill>
            <a:srgbClr val="002B45"/>
          </a:solidFill>
          <a:ln w="13970">
            <a:solidFill>
              <a:srgbClr val="002B4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Gracias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7973568" y="5230368"/>
            <a:ext cx="2971800" cy="594360"/>
          </a:xfrm>
          <a:prstGeom prst="rect">
            <a:avLst/>
          </a:prstGeom>
          <a:solidFill>
            <a:srgbClr val="FEFBD2"/>
          </a:solidFill>
          <a:ln w="13970">
            <a:solidFill>
              <a:srgbClr val="F3EE0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[Nombre del/de la ponente]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002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[Correo institucional o contacto académico]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9646920" y="6446520"/>
            <a:ext cx="1737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D3E6EB"/>
                </a:solidFill>
              </a:rPr>
              <a:t>Plantilla de presentación · 10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Comité Organizador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PPT - Congreso de Vocaciones Científicas 2026</dc:title>
  <dc:subject>Plantilla de presentación para ponencias estudiantiles de iniciación científica</dc:subject>
  <dc:creator>Congreso de Vocaciones Científicas 2026</dc:creator>
  <cp:lastModifiedBy>Congreso de Vocaciones Científicas 2026</cp:lastModifiedBy>
  <cp:revision>1</cp:revision>
  <dcterms:created xsi:type="dcterms:W3CDTF">2026-09-13T14:59:08Z</dcterms:created>
  <dcterms:modified xsi:type="dcterms:W3CDTF">2026-09-13T14:59:08Z</dcterms:modified>
</cp:coreProperties>
</file>